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arlow Condensed Heavy" charset="1" panose="00000A06000000000000"/>
      <p:regular r:id="rId24"/>
    </p:embeddedFont>
    <p:embeddedFont>
      <p:font typeface="Akzidenz-Grotesk Heavy" charset="1" panose="02000503050000020004"/>
      <p:regular r:id="rId25"/>
    </p:embeddedFont>
    <p:embeddedFont>
      <p:font typeface="Aileron Bold" charset="1" panose="00000800000000000000"/>
      <p:regular r:id="rId26"/>
    </p:embeddedFont>
    <p:embeddedFont>
      <p:font typeface="Akzidenz-Grotesk" charset="1" panose="02000503030000020003"/>
      <p:regular r:id="rId30"/>
    </p:embeddedFont>
    <p:embeddedFont>
      <p:font typeface="Aileron" charset="1" panose="00000500000000000000"/>
      <p:regular r:id="rId32"/>
    </p:embeddedFont>
    <p:embeddedFont>
      <p:font typeface="Aileron Ultra-Bold" charset="1" panose="00000A00000000000000"/>
      <p:regular r:id="rId34"/>
    </p:embeddedFont>
    <p:embeddedFont>
      <p:font typeface="Aileron Heavy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4.xml" Type="http://schemas.openxmlformats.org/officeDocument/2006/relationships/notesSlide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notesSlides/notesSlide10.xml" Type="http://schemas.openxmlformats.org/officeDocument/2006/relationships/notesSlide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1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embeddings/oleObject1.bin" Type="http://schemas.openxmlformats.org/officeDocument/2006/relationships/oleObjec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59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41.png" Type="http://schemas.openxmlformats.org/officeDocument/2006/relationships/image"/><Relationship Id="rId4" Target="../media/image42.jpe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8615" y="3307946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2096" r="0" b="-209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2807" y="7883589"/>
            <a:ext cx="2861108" cy="665701"/>
            <a:chOff x="0" y="0"/>
            <a:chExt cx="753543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3543" cy="175329"/>
            </a:xfrm>
            <a:custGeom>
              <a:avLst/>
              <a:gdLst/>
              <a:ahLst/>
              <a:cxnLst/>
              <a:rect r="r" b="b" t="t" l="l"/>
              <a:pathLst>
                <a:path h="175329" w="753543">
                  <a:moveTo>
                    <a:pt x="87664" y="0"/>
                  </a:moveTo>
                  <a:lnTo>
                    <a:pt x="665879" y="0"/>
                  </a:lnTo>
                  <a:cubicBezTo>
                    <a:pt x="714294" y="0"/>
                    <a:pt x="753543" y="39249"/>
                    <a:pt x="753543" y="87664"/>
                  </a:cubicBezTo>
                  <a:lnTo>
                    <a:pt x="753543" y="87664"/>
                  </a:lnTo>
                  <a:cubicBezTo>
                    <a:pt x="753543" y="110914"/>
                    <a:pt x="744307" y="133212"/>
                    <a:pt x="727867" y="149652"/>
                  </a:cubicBezTo>
                  <a:cubicBezTo>
                    <a:pt x="711426" y="166093"/>
                    <a:pt x="689129" y="175329"/>
                    <a:pt x="665879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53543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12807" y="7896192"/>
            <a:ext cx="617487" cy="617487"/>
          </a:xfrm>
          <a:custGeom>
            <a:avLst/>
            <a:gdLst/>
            <a:ahLst/>
            <a:cxnLst/>
            <a:rect r="r" b="b" t="t" l="l"/>
            <a:pathLst>
              <a:path h="617487" w="617487">
                <a:moveTo>
                  <a:pt x="0" y="0"/>
                </a:moveTo>
                <a:lnTo>
                  <a:pt x="617487" y="0"/>
                </a:lnTo>
                <a:lnTo>
                  <a:pt x="617487" y="617487"/>
                </a:lnTo>
                <a:lnTo>
                  <a:pt x="0" y="6174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2807" y="3028963"/>
            <a:ext cx="9734623" cy="32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MOBILIDAD 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URBANA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2807" y="6504405"/>
            <a:ext cx="8365578" cy="13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true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Optimización de Frecuencias del Transporte Público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86100" y="7814595"/>
            <a:ext cx="2013294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000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CABA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10596" y="8823612"/>
            <a:ext cx="158567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GRUPO 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81090" y="103899"/>
            <a:ext cx="1102606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Bratti, Conrado Stefano   -   Biscardi, Ivo Guido   -   Rodriguez, Adan Jorge   -   Ferreyra, Nicolas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16186" y="7230764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16186" y="8015444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16186" y="4793653"/>
            <a:ext cx="4643114" cy="665701"/>
            <a:chOff x="0" y="0"/>
            <a:chExt cx="1222878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16186" y="5578332"/>
            <a:ext cx="4643114" cy="1242856"/>
            <a:chOff x="0" y="0"/>
            <a:chExt cx="1222878" cy="327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172958" y="7361768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LINEAS POR COMUNA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72958" y="4924656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TOP 10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597136" y="4793653"/>
            <a:ext cx="665798" cy="66579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97136" y="7235706"/>
            <a:ext cx="665798" cy="66579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-361312" y="2401933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663877" y="3004992"/>
            <a:ext cx="7649412" cy="5631880"/>
          </a:xfrm>
          <a:custGeom>
            <a:avLst/>
            <a:gdLst/>
            <a:ahLst/>
            <a:cxnLst/>
            <a:rect r="r" b="b" t="t" l="l"/>
            <a:pathLst>
              <a:path h="5631880" w="7649412">
                <a:moveTo>
                  <a:pt x="0" y="0"/>
                </a:moveTo>
                <a:lnTo>
                  <a:pt x="7649412" y="0"/>
                </a:lnTo>
                <a:lnTo>
                  <a:pt x="7649412" y="5631880"/>
                </a:lnTo>
                <a:lnTo>
                  <a:pt x="0" y="5631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974419" y="8262256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la cantidad de lineas de colectivo presentes por comuna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74419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los barrios y comunas con mayor cantidad de paradas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534140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534140" y="7281800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600481" y="2716995"/>
            <a:ext cx="11813731" cy="2488153"/>
            <a:chOff x="0" y="0"/>
            <a:chExt cx="3829591" cy="8065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29591" cy="806571"/>
            </a:xfrm>
            <a:custGeom>
              <a:avLst/>
              <a:gdLst/>
              <a:ahLst/>
              <a:cxnLst/>
              <a:rect r="r" b="b" t="t" l="l"/>
              <a:pathLst>
                <a:path h="806571" w="3829591">
                  <a:moveTo>
                    <a:pt x="9830" y="0"/>
                  </a:moveTo>
                  <a:lnTo>
                    <a:pt x="3819761" y="0"/>
                  </a:lnTo>
                  <a:cubicBezTo>
                    <a:pt x="3825190" y="0"/>
                    <a:pt x="3829591" y="4401"/>
                    <a:pt x="3829591" y="9830"/>
                  </a:cubicBezTo>
                  <a:lnTo>
                    <a:pt x="3829591" y="796741"/>
                  </a:lnTo>
                  <a:cubicBezTo>
                    <a:pt x="3829591" y="802169"/>
                    <a:pt x="3825190" y="806571"/>
                    <a:pt x="3819761" y="806571"/>
                  </a:cubicBezTo>
                  <a:lnTo>
                    <a:pt x="9830" y="806571"/>
                  </a:lnTo>
                  <a:cubicBezTo>
                    <a:pt x="4401" y="806571"/>
                    <a:pt x="0" y="802169"/>
                    <a:pt x="0" y="796741"/>
                  </a:cubicBezTo>
                  <a:lnTo>
                    <a:pt x="0" y="9830"/>
                  </a:lnTo>
                  <a:cubicBezTo>
                    <a:pt x="0" y="4401"/>
                    <a:pt x="4401" y="0"/>
                    <a:pt x="9830" y="0"/>
                  </a:cubicBezTo>
                  <a:close/>
                </a:path>
              </a:pathLst>
            </a:custGeom>
            <a:solidFill>
              <a:srgbClr val="C5D9F3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3829591" cy="85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37861" y="3310108"/>
            <a:ext cx="3289541" cy="540863"/>
            <a:chOff x="0" y="0"/>
            <a:chExt cx="1066352" cy="1753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3" y="3417139"/>
            <a:ext cx="3185334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TREN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89599" y="3307244"/>
            <a:ext cx="3289541" cy="540863"/>
            <a:chOff x="0" y="0"/>
            <a:chExt cx="1066352" cy="1753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345583" y="3414274"/>
            <a:ext cx="2593050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COLECTIVO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886123" y="3302369"/>
            <a:ext cx="3289541" cy="540863"/>
            <a:chOff x="0" y="0"/>
            <a:chExt cx="1066352" cy="17532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226995" y="3395932"/>
            <a:ext cx="2607798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787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SUBTE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886123" y="3976318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800.000</a:t>
            </a:r>
          </a:p>
        </p:txBody>
      </p:sp>
      <p:sp>
        <p:nvSpPr>
          <p:cNvPr name="AutoShape 42" id="42"/>
          <p:cNvSpPr/>
          <p:nvPr/>
        </p:nvSpPr>
        <p:spPr>
          <a:xfrm>
            <a:off x="8726342" y="2558649"/>
            <a:ext cx="10530070" cy="0"/>
          </a:xfrm>
          <a:prstGeom prst="line">
            <a:avLst/>
          </a:prstGeom>
          <a:ln cap="flat" w="28575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8272433" y="2389901"/>
            <a:ext cx="723873" cy="723873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728434" y="2355059"/>
            <a:ext cx="723873" cy="72387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184435" y="2320217"/>
            <a:ext cx="723873" cy="72387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5400000">
            <a:off x="8483762" y="2593491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5400000">
            <a:off x="11932024" y="2558649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5400000">
            <a:off x="15380287" y="2523807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3886123" y="4413719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437861" y="3976318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1.100.000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437861" y="4413719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989599" y="3971932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7.900.000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89599" y="4409332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4793653"/>
            <a:ext cx="4643114" cy="665701"/>
            <a:chOff x="0" y="0"/>
            <a:chExt cx="1222878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7370" y="5578332"/>
            <a:ext cx="4643114" cy="1242856"/>
            <a:chOff x="0" y="0"/>
            <a:chExt cx="1222878" cy="3273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84118" y="4924656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RANGO HORARIO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18320" y="4793653"/>
            <a:ext cx="665798" cy="66579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5603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muestra la frecuencia de viajes por rango horario.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5324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77895" y="2136179"/>
            <a:ext cx="7425092" cy="7246494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9327606" y="8955088"/>
            <a:ext cx="3725671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DISTRIBUCIÓN DE VIAJES EN COLECTIVO POR RANGO HORARIO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7230764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8015444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7370" y="4793653"/>
            <a:ext cx="4643114" cy="665701"/>
            <a:chOff x="0" y="0"/>
            <a:chExt cx="1222878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7370" y="5578332"/>
            <a:ext cx="4643114" cy="1242856"/>
            <a:chOff x="0" y="0"/>
            <a:chExt cx="1222878" cy="327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84118" y="7361768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USUARIOS DIARIOS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84118" y="4924656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RANGO HORARIO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18320" y="4793653"/>
            <a:ext cx="665798" cy="66579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18320" y="7235706"/>
            <a:ext cx="665798" cy="66579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95603" y="8262256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Usuarios que usan colectivos al día. Evaluar representatividad.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5603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muestra la frecuencia de viajes por rango horario.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5324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5324" y="7281800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F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8054421" y="3046447"/>
            <a:ext cx="6537349" cy="143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2"/>
              </a:lnSpc>
            </a:pPr>
            <a:r>
              <a:rPr lang="en-US" b="true" sz="11784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2.850.000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322122" y="4093993"/>
            <a:ext cx="800194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500">
                <a:solidFill>
                  <a:srgbClr val="0E2F5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USUARIOS DIARIOS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32109" y="4707928"/>
            <a:ext cx="9070683" cy="5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000">
                <a:solidFill>
                  <a:srgbClr val="79787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- QUE USAN COLECTIVO EN CABA -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80466" y="1028700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23130" y="3861098"/>
            <a:ext cx="5650143" cy="6425902"/>
            <a:chOff x="0" y="0"/>
            <a:chExt cx="1488104" cy="1692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692419"/>
            </a:xfrm>
            <a:custGeom>
              <a:avLst/>
              <a:gdLst/>
              <a:ahLst/>
              <a:cxnLst/>
              <a:rect r="r" b="b" t="t" l="l"/>
              <a:pathLst>
                <a:path h="1692419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08476" y="1028700"/>
            <a:ext cx="5664797" cy="56647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136" t="0" r="-2513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67033" y="1651933"/>
            <a:ext cx="7279838" cy="220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4"/>
              </a:lnSpc>
              <a:spcBef>
                <a:spcPct val="0"/>
              </a:spcBef>
            </a:pPr>
            <a:r>
              <a:rPr lang="en-US" b="true" sz="64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Ingenieria de Características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52453" y="1550694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67033" y="4014636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81211" y="8788690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67033" y="5153322"/>
            <a:ext cx="8121706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Se enriqueció el dataset     Viajes     asignando una comuna_origen a cada registro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8132" y="8102676"/>
            <a:ext cx="812170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   Paradas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32281" y="6369272"/>
            <a:ext cx="7414590" cy="730106"/>
            <a:chOff x="0" y="0"/>
            <a:chExt cx="1952814" cy="192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2814" cy="192291"/>
            </a:xfrm>
            <a:custGeom>
              <a:avLst/>
              <a:gdLst/>
              <a:ahLst/>
              <a:cxnLst/>
              <a:rect r="r" b="b" t="t" l="l"/>
              <a:pathLst>
                <a:path h="192291" w="1952814">
                  <a:moveTo>
                    <a:pt x="9397" y="0"/>
                  </a:moveTo>
                  <a:lnTo>
                    <a:pt x="1943417" y="0"/>
                  </a:lnTo>
                  <a:cubicBezTo>
                    <a:pt x="1945909" y="0"/>
                    <a:pt x="1948299" y="990"/>
                    <a:pt x="1950062" y="2752"/>
                  </a:cubicBezTo>
                  <a:cubicBezTo>
                    <a:pt x="1951824" y="4515"/>
                    <a:pt x="1952814" y="6905"/>
                    <a:pt x="1952814" y="9397"/>
                  </a:cubicBezTo>
                  <a:lnTo>
                    <a:pt x="1952814" y="182894"/>
                  </a:lnTo>
                  <a:cubicBezTo>
                    <a:pt x="1952814" y="185386"/>
                    <a:pt x="1951824" y="187777"/>
                    <a:pt x="1950062" y="189539"/>
                  </a:cubicBezTo>
                  <a:cubicBezTo>
                    <a:pt x="1948299" y="191301"/>
                    <a:pt x="1945909" y="192291"/>
                    <a:pt x="1943417" y="192291"/>
                  </a:cubicBezTo>
                  <a:lnTo>
                    <a:pt x="9397" y="192291"/>
                  </a:lnTo>
                  <a:cubicBezTo>
                    <a:pt x="4207" y="192291"/>
                    <a:pt x="0" y="188084"/>
                    <a:pt x="0" y="182894"/>
                  </a:cubicBezTo>
                  <a:lnTo>
                    <a:pt x="0" y="9397"/>
                  </a:lnTo>
                  <a:cubicBezTo>
                    <a:pt x="0" y="6905"/>
                    <a:pt x="990" y="4515"/>
                    <a:pt x="2752" y="2752"/>
                  </a:cubicBezTo>
                  <a:cubicBezTo>
                    <a:pt x="4515" y="990"/>
                    <a:pt x="6905" y="0"/>
                    <a:pt x="93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52814" cy="239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2281" y="6343943"/>
            <a:ext cx="1654079" cy="730106"/>
            <a:chOff x="0" y="0"/>
            <a:chExt cx="435642" cy="1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5642" cy="192291"/>
            </a:xfrm>
            <a:custGeom>
              <a:avLst/>
              <a:gdLst/>
              <a:ahLst/>
              <a:cxnLst/>
              <a:rect r="r" b="b" t="t" l="l"/>
              <a:pathLst>
                <a:path h="192291" w="435642">
                  <a:moveTo>
                    <a:pt x="42125" y="0"/>
                  </a:moveTo>
                  <a:lnTo>
                    <a:pt x="393518" y="0"/>
                  </a:lnTo>
                  <a:cubicBezTo>
                    <a:pt x="404690" y="0"/>
                    <a:pt x="415404" y="4438"/>
                    <a:pt x="423304" y="12338"/>
                  </a:cubicBezTo>
                  <a:cubicBezTo>
                    <a:pt x="431204" y="20238"/>
                    <a:pt x="435642" y="30952"/>
                    <a:pt x="435642" y="42125"/>
                  </a:cubicBezTo>
                  <a:lnTo>
                    <a:pt x="435642" y="150167"/>
                  </a:lnTo>
                  <a:cubicBezTo>
                    <a:pt x="435642" y="161339"/>
                    <a:pt x="431204" y="172053"/>
                    <a:pt x="423304" y="179953"/>
                  </a:cubicBezTo>
                  <a:cubicBezTo>
                    <a:pt x="415404" y="187853"/>
                    <a:pt x="404690" y="192291"/>
                    <a:pt x="393518" y="192291"/>
                  </a:cubicBezTo>
                  <a:lnTo>
                    <a:pt x="42125" y="192291"/>
                  </a:lnTo>
                  <a:cubicBezTo>
                    <a:pt x="30952" y="192291"/>
                    <a:pt x="20238" y="187853"/>
                    <a:pt x="12338" y="179953"/>
                  </a:cubicBezTo>
                  <a:cubicBezTo>
                    <a:pt x="4438" y="172053"/>
                    <a:pt x="0" y="161339"/>
                    <a:pt x="0" y="150167"/>
                  </a:cubicBezTo>
                  <a:lnTo>
                    <a:pt x="0" y="42125"/>
                  </a:lnTo>
                  <a:cubicBezTo>
                    <a:pt x="0" y="30952"/>
                    <a:pt x="4438" y="20238"/>
                    <a:pt x="12338" y="12338"/>
                  </a:cubicBezTo>
                  <a:cubicBezTo>
                    <a:pt x="20238" y="4438"/>
                    <a:pt x="30952" y="0"/>
                    <a:pt x="42125" y="0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35642" cy="239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2186083" y="7279782"/>
            <a:ext cx="0" cy="15089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5892585" y="5186873"/>
            <a:ext cx="1247068" cy="429998"/>
            <a:chOff x="0" y="0"/>
            <a:chExt cx="328446" cy="1132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8446" cy="113251"/>
            </a:xfrm>
            <a:custGeom>
              <a:avLst/>
              <a:gdLst/>
              <a:ahLst/>
              <a:cxnLst/>
              <a:rect r="r" b="b" t="t" l="l"/>
              <a:pathLst>
                <a:path h="113251" w="328446">
                  <a:moveTo>
                    <a:pt x="55873" y="0"/>
                  </a:moveTo>
                  <a:lnTo>
                    <a:pt x="272573" y="0"/>
                  </a:lnTo>
                  <a:cubicBezTo>
                    <a:pt x="287391" y="0"/>
                    <a:pt x="301603" y="5887"/>
                    <a:pt x="312081" y="16365"/>
                  </a:cubicBezTo>
                  <a:cubicBezTo>
                    <a:pt x="322559" y="26843"/>
                    <a:pt x="328446" y="41054"/>
                    <a:pt x="328446" y="55873"/>
                  </a:cubicBezTo>
                  <a:lnTo>
                    <a:pt x="328446" y="57378"/>
                  </a:lnTo>
                  <a:cubicBezTo>
                    <a:pt x="328446" y="88235"/>
                    <a:pt x="303431" y="113251"/>
                    <a:pt x="272573" y="113251"/>
                  </a:cubicBezTo>
                  <a:lnTo>
                    <a:pt x="55873" y="113251"/>
                  </a:lnTo>
                  <a:cubicBezTo>
                    <a:pt x="25015" y="113251"/>
                    <a:pt x="0" y="88235"/>
                    <a:pt x="0" y="57378"/>
                  </a:cubicBezTo>
                  <a:lnTo>
                    <a:pt x="0" y="55873"/>
                  </a:lnTo>
                  <a:cubicBezTo>
                    <a:pt x="0" y="25015"/>
                    <a:pt x="25015" y="0"/>
                    <a:pt x="55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328446" cy="160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12723" y="8141677"/>
            <a:ext cx="1478277" cy="429998"/>
            <a:chOff x="0" y="0"/>
            <a:chExt cx="389340" cy="113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9340" cy="113251"/>
            </a:xfrm>
            <a:custGeom>
              <a:avLst/>
              <a:gdLst/>
              <a:ahLst/>
              <a:cxnLst/>
              <a:rect r="r" b="b" t="t" l="l"/>
              <a:pathLst>
                <a:path h="113251" w="389340">
                  <a:moveTo>
                    <a:pt x="47134" y="0"/>
                  </a:moveTo>
                  <a:lnTo>
                    <a:pt x="342206" y="0"/>
                  </a:lnTo>
                  <a:cubicBezTo>
                    <a:pt x="354707" y="0"/>
                    <a:pt x="366696" y="4966"/>
                    <a:pt x="375535" y="13805"/>
                  </a:cubicBezTo>
                  <a:cubicBezTo>
                    <a:pt x="384374" y="22645"/>
                    <a:pt x="389340" y="34633"/>
                    <a:pt x="389340" y="47134"/>
                  </a:cubicBezTo>
                  <a:lnTo>
                    <a:pt x="389340" y="66116"/>
                  </a:lnTo>
                  <a:cubicBezTo>
                    <a:pt x="389340" y="78617"/>
                    <a:pt x="384374" y="90606"/>
                    <a:pt x="375535" y="99445"/>
                  </a:cubicBezTo>
                  <a:cubicBezTo>
                    <a:pt x="366696" y="108285"/>
                    <a:pt x="354707" y="113251"/>
                    <a:pt x="342206" y="113251"/>
                  </a:cubicBezTo>
                  <a:lnTo>
                    <a:pt x="47134" y="113251"/>
                  </a:lnTo>
                  <a:cubicBezTo>
                    <a:pt x="34633" y="113251"/>
                    <a:pt x="22645" y="108285"/>
                    <a:pt x="13805" y="99445"/>
                  </a:cubicBezTo>
                  <a:cubicBezTo>
                    <a:pt x="4966" y="90606"/>
                    <a:pt x="0" y="78617"/>
                    <a:pt x="0" y="66116"/>
                  </a:cubicBezTo>
                  <a:lnTo>
                    <a:pt x="0" y="47134"/>
                  </a:lnTo>
                  <a:cubicBezTo>
                    <a:pt x="0" y="34633"/>
                    <a:pt x="4966" y="22645"/>
                    <a:pt x="13805" y="13805"/>
                  </a:cubicBezTo>
                  <a:cubicBezTo>
                    <a:pt x="22645" y="4966"/>
                    <a:pt x="34633" y="0"/>
                    <a:pt x="47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89340" cy="160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Object 27" id="27"/>
          <p:cNvGraphicFramePr/>
          <p:nvPr/>
        </p:nvGraphicFramePr>
        <p:xfrm>
          <a:off x="10699817" y="8007426"/>
          <a:ext cx="7586157" cy="4274588"/>
        </p:xfrm>
        <a:graphic>
          <a:graphicData uri="http://schemas.openxmlformats.org/presentationml/2006/ole">
            <p:oleObj imgW="9105900" imgH="57912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8" id="28"/>
          <p:cNvSpPr txBox="true"/>
          <p:nvPr/>
        </p:nvSpPr>
        <p:spPr>
          <a:xfrm rot="0">
            <a:off x="2698132" y="7575628"/>
            <a:ext cx="812170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K-Nearest Neighbors (k=1)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6468" y="6489851"/>
            <a:ext cx="546040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Algoritmo de CLASIFICACIÓN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32281" y="6489851"/>
            <a:ext cx="165407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¿Como?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63170" y="5202232"/>
            <a:ext cx="5235788" cy="665701"/>
            <a:chOff x="0" y="0"/>
            <a:chExt cx="1378973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8973" cy="175329"/>
            </a:xfrm>
            <a:custGeom>
              <a:avLst/>
              <a:gdLst/>
              <a:ahLst/>
              <a:cxnLst/>
              <a:rect r="r" b="b" t="t" l="l"/>
              <a:pathLst>
                <a:path h="175329" w="1378973">
                  <a:moveTo>
                    <a:pt x="75411" y="0"/>
                  </a:moveTo>
                  <a:lnTo>
                    <a:pt x="1303562" y="0"/>
                  </a:lnTo>
                  <a:cubicBezTo>
                    <a:pt x="1345210" y="0"/>
                    <a:pt x="1378973" y="33763"/>
                    <a:pt x="1378973" y="75411"/>
                  </a:cubicBezTo>
                  <a:lnTo>
                    <a:pt x="1378973" y="99917"/>
                  </a:lnTo>
                  <a:cubicBezTo>
                    <a:pt x="1378973" y="141566"/>
                    <a:pt x="1345210" y="175329"/>
                    <a:pt x="1303562" y="175329"/>
                  </a:cubicBezTo>
                  <a:lnTo>
                    <a:pt x="75411" y="175329"/>
                  </a:lnTo>
                  <a:cubicBezTo>
                    <a:pt x="33763" y="175329"/>
                    <a:pt x="0" y="141566"/>
                    <a:pt x="0" y="99917"/>
                  </a:cubicBezTo>
                  <a:lnTo>
                    <a:pt x="0" y="75411"/>
                  </a:lnTo>
                  <a:cubicBezTo>
                    <a:pt x="0" y="33763"/>
                    <a:pt x="33763" y="0"/>
                    <a:pt x="7541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8973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27384" y="7839041"/>
            <a:ext cx="5271573" cy="665701"/>
            <a:chOff x="0" y="0"/>
            <a:chExt cx="1388398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8398" cy="175329"/>
            </a:xfrm>
            <a:custGeom>
              <a:avLst/>
              <a:gdLst/>
              <a:ahLst/>
              <a:cxnLst/>
              <a:rect r="r" b="b" t="t" l="l"/>
              <a:pathLst>
                <a:path h="175329" w="1388398">
                  <a:moveTo>
                    <a:pt x="74899" y="0"/>
                  </a:moveTo>
                  <a:lnTo>
                    <a:pt x="1313498" y="0"/>
                  </a:lnTo>
                  <a:cubicBezTo>
                    <a:pt x="1354864" y="0"/>
                    <a:pt x="1388398" y="33534"/>
                    <a:pt x="1388398" y="74899"/>
                  </a:cubicBezTo>
                  <a:lnTo>
                    <a:pt x="1388398" y="100429"/>
                  </a:lnTo>
                  <a:cubicBezTo>
                    <a:pt x="1388398" y="120294"/>
                    <a:pt x="1380507" y="139345"/>
                    <a:pt x="1366460" y="153391"/>
                  </a:cubicBezTo>
                  <a:cubicBezTo>
                    <a:pt x="1352414" y="167437"/>
                    <a:pt x="1333363" y="175329"/>
                    <a:pt x="1313498" y="175329"/>
                  </a:cubicBezTo>
                  <a:lnTo>
                    <a:pt x="74899" y="175329"/>
                  </a:lnTo>
                  <a:cubicBezTo>
                    <a:pt x="33534" y="175329"/>
                    <a:pt x="0" y="141795"/>
                    <a:pt x="0" y="100429"/>
                  </a:cubicBezTo>
                  <a:lnTo>
                    <a:pt x="0" y="74899"/>
                  </a:lnTo>
                  <a:cubicBezTo>
                    <a:pt x="0" y="33534"/>
                    <a:pt x="33534" y="0"/>
                    <a:pt x="7489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839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73401" y="3067704"/>
            <a:ext cx="5225557" cy="665701"/>
            <a:chOff x="0" y="0"/>
            <a:chExt cx="13762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6278" cy="175329"/>
            </a:xfrm>
            <a:custGeom>
              <a:avLst/>
              <a:gdLst/>
              <a:ahLst/>
              <a:cxnLst/>
              <a:rect r="r" b="b" t="t" l="l"/>
              <a:pathLst>
                <a:path h="175329" w="1376278">
                  <a:moveTo>
                    <a:pt x="75559" y="0"/>
                  </a:moveTo>
                  <a:lnTo>
                    <a:pt x="1300719" y="0"/>
                  </a:lnTo>
                  <a:cubicBezTo>
                    <a:pt x="1342449" y="0"/>
                    <a:pt x="1376278" y="33829"/>
                    <a:pt x="1376278" y="75559"/>
                  </a:cubicBezTo>
                  <a:lnTo>
                    <a:pt x="1376278" y="99770"/>
                  </a:lnTo>
                  <a:cubicBezTo>
                    <a:pt x="1376278" y="141500"/>
                    <a:pt x="1342449" y="175329"/>
                    <a:pt x="1300719" y="175329"/>
                  </a:cubicBezTo>
                  <a:lnTo>
                    <a:pt x="75559" y="175329"/>
                  </a:lnTo>
                  <a:cubicBezTo>
                    <a:pt x="33829" y="175329"/>
                    <a:pt x="0" y="141500"/>
                    <a:pt x="0" y="99770"/>
                  </a:cubicBezTo>
                  <a:lnTo>
                    <a:pt x="0" y="75559"/>
                  </a:lnTo>
                  <a:cubicBezTo>
                    <a:pt x="0" y="33829"/>
                    <a:pt x="33829" y="0"/>
                    <a:pt x="7555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762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88529" y="3067704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88529" y="5202232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88529" y="7843683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55657" y="5581838"/>
            <a:ext cx="5650143" cy="3676462"/>
            <a:chOff x="0" y="0"/>
            <a:chExt cx="1488104" cy="9682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32641" y="5581838"/>
            <a:ext cx="3676462" cy="367646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6945" t="0" r="-51047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345822" t="0" r="-24735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7252027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24056" y="1676279"/>
            <a:ext cx="13623014" cy="510410"/>
            <a:chOff x="0" y="0"/>
            <a:chExt cx="3587954" cy="1344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87954" cy="134429"/>
            </a:xfrm>
            <a:custGeom>
              <a:avLst/>
              <a:gdLst/>
              <a:ahLst/>
              <a:cxnLst/>
              <a:rect r="r" b="b" t="t" l="l"/>
              <a:pathLst>
                <a:path h="134429" w="3587954">
                  <a:moveTo>
                    <a:pt x="0" y="0"/>
                  </a:moveTo>
                  <a:lnTo>
                    <a:pt x="3587954" y="0"/>
                  </a:lnTo>
                  <a:lnTo>
                    <a:pt x="3587954" y="134429"/>
                  </a:lnTo>
                  <a:lnTo>
                    <a:pt x="0" y="13442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587954" cy="182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895350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Modelado Predictivo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029604"/>
            <a:ext cx="5850580" cy="154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Predecir y anticipar la demanda horaria por zona, optimizando así la planificación del transporte público y la asignación de recursos.</a:t>
            </a: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272128" y="3890446"/>
            <a:ext cx="5226830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Alta capacidad para capturar relaciones no lineales complejas (como picos de demanda)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86178" y="5329710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VARIABLES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3170" y="7966519"/>
            <a:ext cx="523578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PREPARACIÓN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86178" y="3195182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RANDOM FOREST REGRESSION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86178" y="6020332"/>
            <a:ext cx="3266008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Variables predictoras (X):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74674" y="8657141"/>
            <a:ext cx="229936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80% </a:t>
            </a: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train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1620652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ALGORITMO DE REGRESIÓN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52186" y="6010807"/>
            <a:ext cx="180270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comuna_origen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52186" y="6387557"/>
            <a:ext cx="51822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52186" y="6879680"/>
            <a:ext cx="177522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cantidad_viajes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86178" y="6879680"/>
            <a:ext cx="248543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Variable objetivo (Y):</a:t>
            </a:r>
          </a:p>
        </p:txBody>
      </p:sp>
      <p:sp>
        <p:nvSpPr>
          <p:cNvPr name="AutoShape 40" id="40"/>
          <p:cNvSpPr/>
          <p:nvPr/>
        </p:nvSpPr>
        <p:spPr>
          <a:xfrm>
            <a:off x="8274674" y="6832055"/>
            <a:ext cx="5224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1142342" y="8657141"/>
            <a:ext cx="214696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20% </a:t>
            </a: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3571" y="2608476"/>
            <a:ext cx="5225557" cy="665701"/>
            <a:chOff x="0" y="0"/>
            <a:chExt cx="13762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278" cy="175329"/>
            </a:xfrm>
            <a:custGeom>
              <a:avLst/>
              <a:gdLst/>
              <a:ahLst/>
              <a:cxnLst/>
              <a:rect r="r" b="b" t="t" l="l"/>
              <a:pathLst>
                <a:path h="175329" w="1376278">
                  <a:moveTo>
                    <a:pt x="75559" y="0"/>
                  </a:moveTo>
                  <a:lnTo>
                    <a:pt x="1300719" y="0"/>
                  </a:lnTo>
                  <a:cubicBezTo>
                    <a:pt x="1342449" y="0"/>
                    <a:pt x="1376278" y="33829"/>
                    <a:pt x="1376278" y="75559"/>
                  </a:cubicBezTo>
                  <a:lnTo>
                    <a:pt x="1376278" y="99770"/>
                  </a:lnTo>
                  <a:cubicBezTo>
                    <a:pt x="1376278" y="141500"/>
                    <a:pt x="1342449" y="175329"/>
                    <a:pt x="1300719" y="175329"/>
                  </a:cubicBezTo>
                  <a:lnTo>
                    <a:pt x="75559" y="175329"/>
                  </a:lnTo>
                  <a:cubicBezTo>
                    <a:pt x="33829" y="175329"/>
                    <a:pt x="0" y="141500"/>
                    <a:pt x="0" y="99770"/>
                  </a:cubicBezTo>
                  <a:lnTo>
                    <a:pt x="0" y="75559"/>
                  </a:lnTo>
                  <a:cubicBezTo>
                    <a:pt x="0" y="33829"/>
                    <a:pt x="33829" y="0"/>
                    <a:pt x="7555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62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608476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52706" y="5581838"/>
            <a:ext cx="5650143" cy="3676462"/>
            <a:chOff x="0" y="0"/>
            <a:chExt cx="1488104" cy="968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5592" y="5581838"/>
            <a:ext cx="3676462" cy="36764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6945" t="0" r="-5104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345822" t="0" r="-2473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468349" y="7252027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24056" y="1676279"/>
            <a:ext cx="13623014" cy="510410"/>
            <a:chOff x="0" y="0"/>
            <a:chExt cx="3587954" cy="1344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87954" cy="134429"/>
            </a:xfrm>
            <a:custGeom>
              <a:avLst/>
              <a:gdLst/>
              <a:ahLst/>
              <a:cxnLst/>
              <a:rect r="r" b="b" t="t" l="l"/>
              <a:pathLst>
                <a:path h="134429" w="3587954">
                  <a:moveTo>
                    <a:pt x="0" y="0"/>
                  </a:moveTo>
                  <a:lnTo>
                    <a:pt x="3587954" y="0"/>
                  </a:lnTo>
                  <a:lnTo>
                    <a:pt x="3587954" y="134429"/>
                  </a:lnTo>
                  <a:lnTo>
                    <a:pt x="0" y="13442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587954" cy="182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153178" y="4921927"/>
            <a:ext cx="5423041" cy="5287001"/>
          </a:xfrm>
          <a:custGeom>
            <a:avLst/>
            <a:gdLst/>
            <a:ahLst/>
            <a:cxnLst/>
            <a:rect r="r" b="b" t="t" l="l"/>
            <a:pathLst>
              <a:path h="5287001" w="5423041">
                <a:moveTo>
                  <a:pt x="0" y="0"/>
                </a:moveTo>
                <a:lnTo>
                  <a:pt x="5423041" y="0"/>
                </a:lnTo>
                <a:lnTo>
                  <a:pt x="5423041" y="5287000"/>
                </a:lnTo>
                <a:lnTo>
                  <a:pt x="0" y="5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895350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Modelado Predictivo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6349" y="3493792"/>
            <a:ext cx="52268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R² = 0.936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6349" y="2735954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RANDOM FOREST REGRESSION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620652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ALGORITMO DE REGRESIÓN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4797" y="2647321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RESULTADOS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26349" y="4048802"/>
            <a:ext cx="522683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El modelo explica el 93.6% de la variabilidad en la demanda de viajes.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734569" y="3493792"/>
            <a:ext cx="52268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RMSE = 6488 viajes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34569" y="4048802"/>
            <a:ext cx="52268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En promedio, las predicciones se desvían sólo en ±6488 viajes del valor real.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0783" y="876300"/>
            <a:ext cx="7838517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43241" y="2980600"/>
            <a:ext cx="14540478" cy="2595722"/>
            <a:chOff x="0" y="0"/>
            <a:chExt cx="3829591" cy="6836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9591" cy="683647"/>
            </a:xfrm>
            <a:custGeom>
              <a:avLst/>
              <a:gdLst/>
              <a:ahLst/>
              <a:cxnLst/>
              <a:rect r="r" b="b" t="t" l="l"/>
              <a:pathLst>
                <a:path h="683647" w="3829591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675661"/>
                  </a:lnTo>
                  <a:cubicBezTo>
                    <a:pt x="3829591" y="677779"/>
                    <a:pt x="3828750" y="679810"/>
                    <a:pt x="3827252" y="681308"/>
                  </a:cubicBezTo>
                  <a:cubicBezTo>
                    <a:pt x="3825754" y="682806"/>
                    <a:pt x="3823723" y="683647"/>
                    <a:pt x="3821604" y="683647"/>
                  </a:cubicBezTo>
                  <a:lnTo>
                    <a:pt x="7987" y="683647"/>
                  </a:lnTo>
                  <a:cubicBezTo>
                    <a:pt x="5868" y="683647"/>
                    <a:pt x="3837" y="682806"/>
                    <a:pt x="2339" y="681308"/>
                  </a:cubicBezTo>
                  <a:cubicBezTo>
                    <a:pt x="841" y="679810"/>
                    <a:pt x="0" y="677779"/>
                    <a:pt x="0" y="675661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29591" cy="73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047727" y="2785706"/>
            <a:ext cx="12960534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923950" y="2578008"/>
            <a:ext cx="890951" cy="8909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7184057" y="2828589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32840" y="8879212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661957" y="3208478"/>
            <a:ext cx="5414937" cy="936238"/>
            <a:chOff x="0" y="0"/>
            <a:chExt cx="1426156" cy="2465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661957" y="3316826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DESBALANCE TERRITORIAL Y HORARIO EN LA RED DE TRANSPORTE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661957" y="4412708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Comunas con alta cobertura de líneas pero baja demanda de uso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3264802" y="2578008"/>
            <a:ext cx="890951" cy="8909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3524908" y="2828589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02809" y="3208478"/>
            <a:ext cx="5414937" cy="936238"/>
            <a:chOff x="0" y="0"/>
            <a:chExt cx="1426156" cy="2465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02809" y="3449909"/>
            <a:ext cx="541493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COMUNAS CON MENOR COBERTURA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02809" y="4412708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Zonas con baja densidad de líneas y accesibilidad reducida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-688928" y="6740914"/>
            <a:ext cx="14540478" cy="2595722"/>
            <a:chOff x="0" y="0"/>
            <a:chExt cx="3829591" cy="6836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29591" cy="683647"/>
            </a:xfrm>
            <a:custGeom>
              <a:avLst/>
              <a:gdLst/>
              <a:ahLst/>
              <a:cxnLst/>
              <a:rect r="r" b="b" t="t" l="l"/>
              <a:pathLst>
                <a:path h="683647" w="3829591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675661"/>
                  </a:lnTo>
                  <a:cubicBezTo>
                    <a:pt x="3829591" y="677779"/>
                    <a:pt x="3828750" y="679810"/>
                    <a:pt x="3827252" y="681308"/>
                  </a:cubicBezTo>
                  <a:cubicBezTo>
                    <a:pt x="3825754" y="682806"/>
                    <a:pt x="3823723" y="683647"/>
                    <a:pt x="3821604" y="683647"/>
                  </a:cubicBezTo>
                  <a:lnTo>
                    <a:pt x="7987" y="683647"/>
                  </a:lnTo>
                  <a:cubicBezTo>
                    <a:pt x="5868" y="683647"/>
                    <a:pt x="3837" y="682806"/>
                    <a:pt x="2339" y="681308"/>
                  </a:cubicBezTo>
                  <a:cubicBezTo>
                    <a:pt x="841" y="679810"/>
                    <a:pt x="0" y="677779"/>
                    <a:pt x="0" y="675661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3829591" cy="73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967250" y="6546020"/>
            <a:ext cx="12960534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3942199" y="6338322"/>
            <a:ext cx="890951" cy="8909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5400000">
            <a:off x="4202306" y="6588904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680207" y="6968792"/>
            <a:ext cx="5414937" cy="936238"/>
            <a:chOff x="0" y="0"/>
            <a:chExt cx="1426156" cy="24658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680207" y="7203947"/>
            <a:ext cx="541493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PATRONES TEMPORALES DE DEMANDA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80207" y="8173022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Mayoría de los viajes se concentran en horarios pico (06-10 hs y 14-18 hs)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10283051" y="6338322"/>
            <a:ext cx="890951" cy="89095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5400000">
            <a:off x="10543157" y="6588904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8021058" y="6968792"/>
            <a:ext cx="5414937" cy="936238"/>
            <a:chOff x="0" y="0"/>
            <a:chExt cx="1426156" cy="24658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021058" y="7064417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PREDICCIÓN DE LA DEMANDA MEDIANTE MODELOS DE MACHINE LEARNING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8021058" y="8173022"/>
            <a:ext cx="5414937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Modelo de regresión Random Forest con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R² del </a:t>
            </a:r>
            <a:r>
              <a:rPr lang="en-US" sz="2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93,7%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952919"/>
            <a:ext cx="9346622" cy="20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GRACIAS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49048" y="7616640"/>
            <a:ext cx="3789904" cy="665701"/>
            <a:chOff x="0" y="0"/>
            <a:chExt cx="998164" cy="175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8164" cy="175329"/>
            </a:xfrm>
            <a:custGeom>
              <a:avLst/>
              <a:gdLst/>
              <a:ahLst/>
              <a:cxnLst/>
              <a:rect r="r" b="b" t="t" l="l"/>
              <a:pathLst>
                <a:path h="175329" w="998164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8441091"/>
            <a:ext cx="1828800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Bratti, Conrado Stefano   -   Biscardi, Ivo Guido   -   Rodriguez, Adan Jorge   -   Ferreyra, Nicolas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1163" y="7696761"/>
            <a:ext cx="1585673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GRUPO 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20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3.000.000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81733" y="3818457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486940" y="3818457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7648" y="5813107"/>
            <a:ext cx="6831743" cy="1699396"/>
          </a:xfrm>
          <a:custGeom>
            <a:avLst/>
            <a:gdLst/>
            <a:ahLst/>
            <a:cxnLst/>
            <a:rect r="r" b="b" t="t" l="l"/>
            <a:pathLst>
              <a:path h="1699396" w="6831743">
                <a:moveTo>
                  <a:pt x="0" y="0"/>
                </a:moveTo>
                <a:lnTo>
                  <a:pt x="6831742" y="0"/>
                </a:lnTo>
                <a:lnTo>
                  <a:pt x="6831742" y="1699396"/>
                </a:lnTo>
                <a:lnTo>
                  <a:pt x="0" y="1699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39448" y="7512503"/>
            <a:ext cx="5956199" cy="2010217"/>
          </a:xfrm>
          <a:custGeom>
            <a:avLst/>
            <a:gdLst/>
            <a:ahLst/>
            <a:cxnLst/>
            <a:rect r="r" b="b" t="t" l="l"/>
            <a:pathLst>
              <a:path h="2010217" w="5956199">
                <a:moveTo>
                  <a:pt x="0" y="0"/>
                </a:moveTo>
                <a:lnTo>
                  <a:pt x="5956199" y="0"/>
                </a:lnTo>
                <a:lnTo>
                  <a:pt x="5956199" y="2010218"/>
                </a:lnTo>
                <a:lnTo>
                  <a:pt x="0" y="2010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02532" y="5710452"/>
            <a:ext cx="6160860" cy="1802052"/>
          </a:xfrm>
          <a:custGeom>
            <a:avLst/>
            <a:gdLst/>
            <a:ahLst/>
            <a:cxnLst/>
            <a:rect r="r" b="b" t="t" l="l"/>
            <a:pathLst>
              <a:path h="1802052" w="6160860">
                <a:moveTo>
                  <a:pt x="0" y="0"/>
                </a:moveTo>
                <a:lnTo>
                  <a:pt x="6160860" y="0"/>
                </a:lnTo>
                <a:lnTo>
                  <a:pt x="6160860" y="1802051"/>
                </a:lnTo>
                <a:lnTo>
                  <a:pt x="0" y="1802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6838" y="7255582"/>
            <a:ext cx="5952592" cy="1741133"/>
          </a:xfrm>
          <a:custGeom>
            <a:avLst/>
            <a:gdLst/>
            <a:ahLst/>
            <a:cxnLst/>
            <a:rect r="r" b="b" t="t" l="l"/>
            <a:pathLst>
              <a:path h="1741133" w="5952592">
                <a:moveTo>
                  <a:pt x="0" y="0"/>
                </a:moveTo>
                <a:lnTo>
                  <a:pt x="5952592" y="0"/>
                </a:lnTo>
                <a:lnTo>
                  <a:pt x="5952592" y="1741133"/>
                </a:lnTo>
                <a:lnTo>
                  <a:pt x="0" y="1741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29801" y="1028700"/>
            <a:ext cx="1428399" cy="1428399"/>
          </a:xfrm>
          <a:custGeom>
            <a:avLst/>
            <a:gdLst/>
            <a:ahLst/>
            <a:cxnLst/>
            <a:rect r="r" b="b" t="t" l="l"/>
            <a:pathLst>
              <a:path h="1428399" w="1428399">
                <a:moveTo>
                  <a:pt x="0" y="0"/>
                </a:moveTo>
                <a:lnTo>
                  <a:pt x="1428398" y="0"/>
                </a:lnTo>
                <a:lnTo>
                  <a:pt x="1428398" y="1428399"/>
                </a:lnTo>
                <a:lnTo>
                  <a:pt x="0" y="1428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194673" y="4590596"/>
            <a:ext cx="8001948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9"/>
              </a:lnSpc>
            </a:pPr>
            <a:r>
              <a:rPr lang="en-US" sz="5999">
                <a:solidFill>
                  <a:srgbClr val="0E2F5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USUARIOS DIARIOS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136" t="0" r="-2513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5799219"/>
            <a:ext cx="874116" cy="458533"/>
          </a:xfrm>
          <a:custGeom>
            <a:avLst/>
            <a:gdLst/>
            <a:ahLst/>
            <a:cxnLst/>
            <a:rect r="r" b="b" t="t" l="l"/>
            <a:pathLst>
              <a:path h="458533" w="874116">
                <a:moveTo>
                  <a:pt x="0" y="0"/>
                </a:moveTo>
                <a:lnTo>
                  <a:pt x="874116" y="0"/>
                </a:lnTo>
                <a:lnTo>
                  <a:pt x="874116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9713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58327" y="4354070"/>
            <a:ext cx="7829884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La red de transporte público de CABA enfrenta un desequilibrio crónico entre la oferta de servicios y la demanda real de pasajeros.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8327" y="3136568"/>
            <a:ext cx="490498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El problema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8327" y="6572078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60816" y="5794489"/>
            <a:ext cx="624421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Costos Operativos Elevados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1204" y="6595922"/>
            <a:ext cx="624421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Experiencia de Usuario Deficiente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463789" y="7497336"/>
            <a:ext cx="8331198" cy="3062447"/>
            <a:chOff x="0" y="0"/>
            <a:chExt cx="2194225" cy="8065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94225" cy="806571"/>
            </a:xfrm>
            <a:custGeom>
              <a:avLst/>
              <a:gdLst/>
              <a:ahLst/>
              <a:cxnLst/>
              <a:rect r="r" b="b" t="t" l="l"/>
              <a:pathLst>
                <a:path h="806571" w="2194225">
                  <a:moveTo>
                    <a:pt x="13939" y="0"/>
                  </a:moveTo>
                  <a:lnTo>
                    <a:pt x="2180286" y="0"/>
                  </a:lnTo>
                  <a:cubicBezTo>
                    <a:pt x="2187984" y="0"/>
                    <a:pt x="2194225" y="6241"/>
                    <a:pt x="2194225" y="13939"/>
                  </a:cubicBezTo>
                  <a:lnTo>
                    <a:pt x="2194225" y="792632"/>
                  </a:lnTo>
                  <a:cubicBezTo>
                    <a:pt x="2194225" y="800330"/>
                    <a:pt x="2187984" y="806571"/>
                    <a:pt x="2180286" y="806571"/>
                  </a:cubicBezTo>
                  <a:lnTo>
                    <a:pt x="13939" y="806571"/>
                  </a:lnTo>
                  <a:cubicBezTo>
                    <a:pt x="6241" y="806571"/>
                    <a:pt x="0" y="800330"/>
                    <a:pt x="0" y="792632"/>
                  </a:cubicBezTo>
                  <a:lnTo>
                    <a:pt x="0" y="13939"/>
                  </a:lnTo>
                  <a:cubicBezTo>
                    <a:pt x="0" y="6241"/>
                    <a:pt x="6241" y="0"/>
                    <a:pt x="13939" y="0"/>
                  </a:cubicBezTo>
                  <a:close/>
                </a:path>
              </a:pathLst>
            </a:custGeom>
            <a:solidFill>
              <a:srgbClr val="C5D9F3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194225" cy="85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58327" y="7481796"/>
            <a:ext cx="490498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Hipótesis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8327" y="8662353"/>
            <a:ext cx="7829884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Predecir con alta precisión la cantidad de viajes en colectivo para cualquier franja horaria y comuna de la Ciudad de Buenos Aires.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96" y="2782372"/>
            <a:ext cx="18390996" cy="5894830"/>
            <a:chOff x="0" y="0"/>
            <a:chExt cx="4843719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3719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43719">
                  <a:moveTo>
                    <a:pt x="0" y="0"/>
                  </a:moveTo>
                  <a:lnTo>
                    <a:pt x="4843719" y="0"/>
                  </a:lnTo>
                  <a:lnTo>
                    <a:pt x="4843719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43719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3511" y="6724079"/>
            <a:ext cx="2989613" cy="819119"/>
            <a:chOff x="0" y="0"/>
            <a:chExt cx="787388" cy="2157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7388" cy="215735"/>
            </a:xfrm>
            <a:custGeom>
              <a:avLst/>
              <a:gdLst/>
              <a:ahLst/>
              <a:cxnLst/>
              <a:rect r="r" b="b" t="t" l="l"/>
              <a:pathLst>
                <a:path h="215735" w="787388">
                  <a:moveTo>
                    <a:pt x="49203" y="0"/>
                  </a:moveTo>
                  <a:lnTo>
                    <a:pt x="738185" y="0"/>
                  </a:lnTo>
                  <a:cubicBezTo>
                    <a:pt x="765359" y="0"/>
                    <a:pt x="787388" y="22029"/>
                    <a:pt x="787388" y="49203"/>
                  </a:cubicBezTo>
                  <a:lnTo>
                    <a:pt x="787388" y="166533"/>
                  </a:lnTo>
                  <a:cubicBezTo>
                    <a:pt x="787388" y="179582"/>
                    <a:pt x="782204" y="192097"/>
                    <a:pt x="772977" y="201324"/>
                  </a:cubicBezTo>
                  <a:cubicBezTo>
                    <a:pt x="763749" y="210551"/>
                    <a:pt x="751234" y="215735"/>
                    <a:pt x="738185" y="215735"/>
                  </a:cubicBezTo>
                  <a:lnTo>
                    <a:pt x="49203" y="215735"/>
                  </a:lnTo>
                  <a:cubicBezTo>
                    <a:pt x="22029" y="215735"/>
                    <a:pt x="0" y="193706"/>
                    <a:pt x="0" y="166533"/>
                  </a:cubicBezTo>
                  <a:lnTo>
                    <a:pt x="0" y="49203"/>
                  </a:lnTo>
                  <a:cubicBezTo>
                    <a:pt x="0" y="22029"/>
                    <a:pt x="22029" y="0"/>
                    <a:pt x="49203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87388" cy="26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8448" y="3916377"/>
            <a:ext cx="1799738" cy="17997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03966" y="3916377"/>
            <a:ext cx="2989613" cy="3626821"/>
            <a:chOff x="0" y="0"/>
            <a:chExt cx="3986150" cy="48357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3743602"/>
              <a:ext cx="3986150" cy="1092159"/>
              <a:chOff x="0" y="0"/>
              <a:chExt cx="787388" cy="21573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87388" cy="215735"/>
              </a:xfrm>
              <a:custGeom>
                <a:avLst/>
                <a:gdLst/>
                <a:ahLst/>
                <a:cxnLst/>
                <a:rect r="r" b="b" t="t" l="l"/>
                <a:pathLst>
                  <a:path h="215735" w="787388">
                    <a:moveTo>
                      <a:pt x="49203" y="0"/>
                    </a:moveTo>
                    <a:lnTo>
                      <a:pt x="738185" y="0"/>
                    </a:lnTo>
                    <a:cubicBezTo>
                      <a:pt x="765359" y="0"/>
                      <a:pt x="787388" y="22029"/>
                      <a:pt x="787388" y="49203"/>
                    </a:cubicBezTo>
                    <a:lnTo>
                      <a:pt x="787388" y="166533"/>
                    </a:lnTo>
                    <a:cubicBezTo>
                      <a:pt x="787388" y="179582"/>
                      <a:pt x="782204" y="192097"/>
                      <a:pt x="772977" y="201324"/>
                    </a:cubicBezTo>
                    <a:cubicBezTo>
                      <a:pt x="763749" y="210551"/>
                      <a:pt x="751234" y="215735"/>
                      <a:pt x="738185" y="215735"/>
                    </a:cubicBezTo>
                    <a:lnTo>
                      <a:pt x="49203" y="215735"/>
                    </a:lnTo>
                    <a:cubicBezTo>
                      <a:pt x="22029" y="215735"/>
                      <a:pt x="0" y="193706"/>
                      <a:pt x="0" y="166533"/>
                    </a:cubicBezTo>
                    <a:lnTo>
                      <a:pt x="0" y="49203"/>
                    </a:lnTo>
                    <a:cubicBezTo>
                      <a:pt x="0" y="22029"/>
                      <a:pt x="22029" y="0"/>
                      <a:pt x="49203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87388" cy="2633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93249" y="0"/>
              <a:ext cx="2399651" cy="239965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0943" t="-20908" r="0" b="-27016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7170" y="4082853"/>
              <a:ext cx="3347660" cy="375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1665" b="true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PROJECT MANAGER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19245" y="2544511"/>
              <a:ext cx="33476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E2F5F"/>
                  </a:solidFill>
                  <a:latin typeface="Aileron"/>
                  <a:ea typeface="Aileron"/>
                  <a:cs typeface="Aileron"/>
                  <a:sym typeface="Aileron"/>
                </a:rPr>
                <a:t>Ivo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7170" y="2786665"/>
              <a:ext cx="334766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BISCARDI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94421" y="3916377"/>
            <a:ext cx="2989613" cy="3626821"/>
            <a:chOff x="0" y="0"/>
            <a:chExt cx="3986150" cy="483576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3743602"/>
              <a:ext cx="3986150" cy="1092159"/>
              <a:chOff x="0" y="0"/>
              <a:chExt cx="787388" cy="21573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87388" cy="215735"/>
              </a:xfrm>
              <a:custGeom>
                <a:avLst/>
                <a:gdLst/>
                <a:ahLst/>
                <a:cxnLst/>
                <a:rect r="r" b="b" t="t" l="l"/>
                <a:pathLst>
                  <a:path h="215735" w="787388">
                    <a:moveTo>
                      <a:pt x="49203" y="0"/>
                    </a:moveTo>
                    <a:lnTo>
                      <a:pt x="738185" y="0"/>
                    </a:lnTo>
                    <a:cubicBezTo>
                      <a:pt x="765359" y="0"/>
                      <a:pt x="787388" y="22029"/>
                      <a:pt x="787388" y="49203"/>
                    </a:cubicBezTo>
                    <a:lnTo>
                      <a:pt x="787388" y="166533"/>
                    </a:lnTo>
                    <a:cubicBezTo>
                      <a:pt x="787388" y="179582"/>
                      <a:pt x="782204" y="192097"/>
                      <a:pt x="772977" y="201324"/>
                    </a:cubicBezTo>
                    <a:cubicBezTo>
                      <a:pt x="763749" y="210551"/>
                      <a:pt x="751234" y="215735"/>
                      <a:pt x="738185" y="215735"/>
                    </a:cubicBezTo>
                    <a:lnTo>
                      <a:pt x="49203" y="215735"/>
                    </a:lnTo>
                    <a:cubicBezTo>
                      <a:pt x="22029" y="215735"/>
                      <a:pt x="0" y="193706"/>
                      <a:pt x="0" y="166533"/>
                    </a:cubicBezTo>
                    <a:lnTo>
                      <a:pt x="0" y="49203"/>
                    </a:lnTo>
                    <a:cubicBezTo>
                      <a:pt x="0" y="22029"/>
                      <a:pt x="22029" y="0"/>
                      <a:pt x="49203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787388" cy="2633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93249" y="0"/>
              <a:ext cx="2399651" cy="239965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07170" y="4082853"/>
              <a:ext cx="3347660" cy="375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1665" b="true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ENGINEER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9245" y="2544511"/>
              <a:ext cx="33476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E2F5F"/>
                  </a:solidFill>
                  <a:latin typeface="Aileron"/>
                  <a:ea typeface="Aileron"/>
                  <a:cs typeface="Aileron"/>
                  <a:sym typeface="Aileron"/>
                </a:rPr>
                <a:t>Nicolás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07170" y="2786665"/>
              <a:ext cx="334766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FERREYRA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384876" y="3916377"/>
            <a:ext cx="2989613" cy="3626821"/>
            <a:chOff x="0" y="0"/>
            <a:chExt cx="3986150" cy="483576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3743602"/>
              <a:ext cx="3986150" cy="1092159"/>
              <a:chOff x="0" y="0"/>
              <a:chExt cx="787388" cy="21573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87388" cy="215735"/>
              </a:xfrm>
              <a:custGeom>
                <a:avLst/>
                <a:gdLst/>
                <a:ahLst/>
                <a:cxnLst/>
                <a:rect r="r" b="b" t="t" l="l"/>
                <a:pathLst>
                  <a:path h="215735" w="787388">
                    <a:moveTo>
                      <a:pt x="49203" y="0"/>
                    </a:moveTo>
                    <a:lnTo>
                      <a:pt x="738185" y="0"/>
                    </a:lnTo>
                    <a:cubicBezTo>
                      <a:pt x="765359" y="0"/>
                      <a:pt x="787388" y="22029"/>
                      <a:pt x="787388" y="49203"/>
                    </a:cubicBezTo>
                    <a:lnTo>
                      <a:pt x="787388" y="166533"/>
                    </a:lnTo>
                    <a:cubicBezTo>
                      <a:pt x="787388" y="179582"/>
                      <a:pt x="782204" y="192097"/>
                      <a:pt x="772977" y="201324"/>
                    </a:cubicBezTo>
                    <a:cubicBezTo>
                      <a:pt x="763749" y="210551"/>
                      <a:pt x="751234" y="215735"/>
                      <a:pt x="738185" y="215735"/>
                    </a:cubicBezTo>
                    <a:lnTo>
                      <a:pt x="49203" y="215735"/>
                    </a:lnTo>
                    <a:cubicBezTo>
                      <a:pt x="22029" y="215735"/>
                      <a:pt x="0" y="193706"/>
                      <a:pt x="0" y="166533"/>
                    </a:cubicBezTo>
                    <a:lnTo>
                      <a:pt x="0" y="49203"/>
                    </a:lnTo>
                    <a:cubicBezTo>
                      <a:pt x="0" y="22029"/>
                      <a:pt x="22029" y="0"/>
                      <a:pt x="49203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787388" cy="2633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793249" y="0"/>
              <a:ext cx="2399651" cy="239965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666" t="0" r="-16666" b="0"/>
                </a:stretch>
              </a:blip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07170" y="4082853"/>
              <a:ext cx="3347660" cy="375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1665" b="true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SCIENTIST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19245" y="2544511"/>
              <a:ext cx="33476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E2F5F"/>
                  </a:solidFill>
                  <a:latin typeface="Aileron"/>
                  <a:ea typeface="Aileron"/>
                  <a:cs typeface="Aileron"/>
                  <a:sym typeface="Aileron"/>
                </a:rPr>
                <a:t>Conrado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07170" y="2786665"/>
              <a:ext cx="334766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BRATTI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388984" y="3916377"/>
            <a:ext cx="2989613" cy="3626821"/>
            <a:chOff x="0" y="0"/>
            <a:chExt cx="3986150" cy="4835761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3743602"/>
              <a:ext cx="3986150" cy="1092159"/>
              <a:chOff x="0" y="0"/>
              <a:chExt cx="787388" cy="21573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87388" cy="215735"/>
              </a:xfrm>
              <a:custGeom>
                <a:avLst/>
                <a:gdLst/>
                <a:ahLst/>
                <a:cxnLst/>
                <a:rect r="r" b="b" t="t" l="l"/>
                <a:pathLst>
                  <a:path h="215735" w="787388">
                    <a:moveTo>
                      <a:pt x="49203" y="0"/>
                    </a:moveTo>
                    <a:lnTo>
                      <a:pt x="738185" y="0"/>
                    </a:lnTo>
                    <a:cubicBezTo>
                      <a:pt x="765359" y="0"/>
                      <a:pt x="787388" y="22029"/>
                      <a:pt x="787388" y="49203"/>
                    </a:cubicBezTo>
                    <a:lnTo>
                      <a:pt x="787388" y="166533"/>
                    </a:lnTo>
                    <a:cubicBezTo>
                      <a:pt x="787388" y="179582"/>
                      <a:pt x="782204" y="192097"/>
                      <a:pt x="772977" y="201324"/>
                    </a:cubicBezTo>
                    <a:cubicBezTo>
                      <a:pt x="763749" y="210551"/>
                      <a:pt x="751234" y="215735"/>
                      <a:pt x="738185" y="215735"/>
                    </a:cubicBezTo>
                    <a:lnTo>
                      <a:pt x="49203" y="215735"/>
                    </a:lnTo>
                    <a:cubicBezTo>
                      <a:pt x="22029" y="215735"/>
                      <a:pt x="0" y="193706"/>
                      <a:pt x="0" y="166533"/>
                    </a:cubicBezTo>
                    <a:lnTo>
                      <a:pt x="0" y="49203"/>
                    </a:lnTo>
                    <a:cubicBezTo>
                      <a:pt x="0" y="22029"/>
                      <a:pt x="22029" y="0"/>
                      <a:pt x="49203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787388" cy="2633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793249" y="0"/>
              <a:ext cx="2399651" cy="239965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307170" y="4082853"/>
              <a:ext cx="3347660" cy="375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1"/>
                </a:lnSpc>
              </a:pPr>
              <a:r>
                <a:rPr lang="en-US" sz="1665" b="true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SCIENTIST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319245" y="2544511"/>
              <a:ext cx="33476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E2F5F"/>
                  </a:solidFill>
                  <a:latin typeface="Aileron"/>
                  <a:ea typeface="Aileron"/>
                  <a:cs typeface="Aileron"/>
                  <a:sym typeface="Aileron"/>
                </a:rPr>
                <a:t>Conrado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07170" y="2786665"/>
              <a:ext cx="334766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BRATTI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143889" y="6968992"/>
            <a:ext cx="2510745" cy="29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665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PRODUCT OWNER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52945" y="5812854"/>
            <a:ext cx="251074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Adan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13511" y="5987326"/>
            <a:ext cx="298550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RODRIGUEZ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203111" y="588580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EL EQUIPO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48190"/>
            <a:ext cx="1043351" cy="1043351"/>
            <a:chOff x="0" y="0"/>
            <a:chExt cx="274792" cy="274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981569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214949"/>
            <a:ext cx="1043351" cy="1043351"/>
            <a:chOff x="0" y="0"/>
            <a:chExt cx="274792" cy="274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2323665"/>
            <a:ext cx="1858734" cy="18587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892657"/>
            <a:ext cx="2503794" cy="621409"/>
            <a:chOff x="0" y="0"/>
            <a:chExt cx="659435" cy="163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9435" cy="163663"/>
            </a:xfrm>
            <a:custGeom>
              <a:avLst/>
              <a:gdLst/>
              <a:ahLst/>
              <a:cxnLst/>
              <a:rect r="r" b="b" t="t" l="l"/>
              <a:pathLst>
                <a:path h="163663" w="659435">
                  <a:moveTo>
                    <a:pt x="58749" y="0"/>
                  </a:moveTo>
                  <a:lnTo>
                    <a:pt x="600686" y="0"/>
                  </a:lnTo>
                  <a:cubicBezTo>
                    <a:pt x="616267" y="0"/>
                    <a:pt x="631211" y="6190"/>
                    <a:pt x="642228" y="17207"/>
                  </a:cubicBezTo>
                  <a:cubicBezTo>
                    <a:pt x="653246" y="28225"/>
                    <a:pt x="659435" y="43168"/>
                    <a:pt x="659435" y="58749"/>
                  </a:cubicBezTo>
                  <a:lnTo>
                    <a:pt x="659435" y="104914"/>
                  </a:lnTo>
                  <a:cubicBezTo>
                    <a:pt x="659435" y="120495"/>
                    <a:pt x="653246" y="135438"/>
                    <a:pt x="642228" y="146456"/>
                  </a:cubicBezTo>
                  <a:cubicBezTo>
                    <a:pt x="631211" y="157474"/>
                    <a:pt x="616267" y="163663"/>
                    <a:pt x="600686" y="163663"/>
                  </a:cubicBezTo>
                  <a:lnTo>
                    <a:pt x="58749" y="163663"/>
                  </a:lnTo>
                  <a:cubicBezTo>
                    <a:pt x="43168" y="163663"/>
                    <a:pt x="28225" y="157474"/>
                    <a:pt x="17207" y="146456"/>
                  </a:cubicBezTo>
                  <a:cubicBezTo>
                    <a:pt x="6190" y="135438"/>
                    <a:pt x="0" y="120495"/>
                    <a:pt x="0" y="104914"/>
                  </a:cubicBezTo>
                  <a:lnTo>
                    <a:pt x="0" y="58749"/>
                  </a:lnTo>
                  <a:cubicBezTo>
                    <a:pt x="0" y="43168"/>
                    <a:pt x="6190" y="28225"/>
                    <a:pt x="17207" y="17207"/>
                  </a:cubicBezTo>
                  <a:cubicBezTo>
                    <a:pt x="28225" y="6190"/>
                    <a:pt x="43168" y="0"/>
                    <a:pt x="58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59435" cy="21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829088" y="5958805"/>
            <a:ext cx="10477500" cy="1047750"/>
          </a:xfrm>
          <a:custGeom>
            <a:avLst/>
            <a:gdLst/>
            <a:ahLst/>
            <a:cxnLst/>
            <a:rect r="r" b="b" t="t" l="l"/>
            <a:pathLst>
              <a:path h="1047750" w="10477500">
                <a:moveTo>
                  <a:pt x="0" y="0"/>
                </a:moveTo>
                <a:lnTo>
                  <a:pt x="10477500" y="0"/>
                </a:lnTo>
                <a:lnTo>
                  <a:pt x="1047750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26824" y="7177995"/>
            <a:ext cx="9861176" cy="1047750"/>
          </a:xfrm>
          <a:custGeom>
            <a:avLst/>
            <a:gdLst/>
            <a:ahLst/>
            <a:cxnLst/>
            <a:rect r="r" b="b" t="t" l="l"/>
            <a:pathLst>
              <a:path h="1047750" w="9861176">
                <a:moveTo>
                  <a:pt x="0" y="0"/>
                </a:moveTo>
                <a:lnTo>
                  <a:pt x="9861176" y="0"/>
                </a:lnTo>
                <a:lnTo>
                  <a:pt x="9861176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8520" y="5958805"/>
            <a:ext cx="534473" cy="647489"/>
          </a:xfrm>
          <a:custGeom>
            <a:avLst/>
            <a:gdLst/>
            <a:ahLst/>
            <a:cxnLst/>
            <a:rect r="r" b="b" t="t" l="l"/>
            <a:pathLst>
              <a:path h="647489" w="534473">
                <a:moveTo>
                  <a:pt x="0" y="0"/>
                </a:moveTo>
                <a:lnTo>
                  <a:pt x="534473" y="0"/>
                </a:lnTo>
                <a:lnTo>
                  <a:pt x="534473" y="647490"/>
                </a:lnTo>
                <a:lnTo>
                  <a:pt x="0" y="6474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46229" y="7203718"/>
            <a:ext cx="599054" cy="599054"/>
          </a:xfrm>
          <a:custGeom>
            <a:avLst/>
            <a:gdLst/>
            <a:ahLst/>
            <a:cxnLst/>
            <a:rect r="r" b="b" t="t" l="l"/>
            <a:pathLst>
              <a:path h="599054" w="599054">
                <a:moveTo>
                  <a:pt x="0" y="0"/>
                </a:moveTo>
                <a:lnTo>
                  <a:pt x="599054" y="0"/>
                </a:lnTo>
                <a:lnTo>
                  <a:pt x="599054" y="599054"/>
                </a:lnTo>
                <a:lnTo>
                  <a:pt x="0" y="599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2776" y="8446032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200" y="0"/>
                </a:lnTo>
                <a:lnTo>
                  <a:pt x="495200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Fuentes de datos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52348"/>
            <a:ext cx="12368312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Dataset transaccional de registros de viajes del sistema SUBE en CABA. Identifica los viajes, sus orígenes y destinos, la cantidad de etapas y los modos utilizados.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9584" y="5907934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7.000.000 registros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59584" y="6234925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7874"/>
                </a:solidFill>
                <a:latin typeface="Aileron"/>
                <a:ea typeface="Aileron"/>
                <a:cs typeface="Aileron"/>
                <a:sym typeface="Aileron"/>
              </a:rPr>
              <a:t>Dia hábil tipo en 2023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9584" y="8382614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Foco únicamente en viajes en colectivo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623427" y="2586600"/>
            <a:ext cx="664573" cy="11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4"/>
              </a:lnSpc>
            </a:pPr>
            <a:r>
              <a:rPr lang="en-US" sz="64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2002599"/>
            <a:ext cx="2503794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Viajes 2023.csv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59584" y="7130370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características aportan valor al estudio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59584" y="8693762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7874"/>
                </a:solidFill>
                <a:latin typeface="Aileron"/>
                <a:ea typeface="Aileron"/>
                <a:cs typeface="Aileron"/>
                <a:sym typeface="Aileron"/>
              </a:rPr>
              <a:t>Al menos 1 etapas_colectivo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48190"/>
            <a:ext cx="1043351" cy="1043351"/>
            <a:chOff x="0" y="0"/>
            <a:chExt cx="274792" cy="274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981569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214949"/>
            <a:ext cx="1043351" cy="1043351"/>
            <a:chOff x="0" y="0"/>
            <a:chExt cx="274792" cy="274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2323665"/>
            <a:ext cx="1858734" cy="18587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892657"/>
            <a:ext cx="3858334" cy="621409"/>
            <a:chOff x="0" y="0"/>
            <a:chExt cx="1016187" cy="163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187" cy="163663"/>
            </a:xfrm>
            <a:custGeom>
              <a:avLst/>
              <a:gdLst/>
              <a:ahLst/>
              <a:cxnLst/>
              <a:rect r="r" b="b" t="t" l="l"/>
              <a:pathLst>
                <a:path h="163663" w="1016187">
                  <a:moveTo>
                    <a:pt x="38124" y="0"/>
                  </a:moveTo>
                  <a:lnTo>
                    <a:pt x="978062" y="0"/>
                  </a:lnTo>
                  <a:cubicBezTo>
                    <a:pt x="999118" y="0"/>
                    <a:pt x="1016187" y="17069"/>
                    <a:pt x="1016187" y="38124"/>
                  </a:cubicBezTo>
                  <a:lnTo>
                    <a:pt x="1016187" y="125539"/>
                  </a:lnTo>
                  <a:cubicBezTo>
                    <a:pt x="1016187" y="146594"/>
                    <a:pt x="999118" y="163663"/>
                    <a:pt x="978062" y="163663"/>
                  </a:cubicBezTo>
                  <a:lnTo>
                    <a:pt x="38124" y="163663"/>
                  </a:lnTo>
                  <a:cubicBezTo>
                    <a:pt x="17069" y="163663"/>
                    <a:pt x="0" y="146594"/>
                    <a:pt x="0" y="125539"/>
                  </a:cubicBezTo>
                  <a:lnTo>
                    <a:pt x="0" y="38124"/>
                  </a:lnTo>
                  <a:cubicBezTo>
                    <a:pt x="0" y="17069"/>
                    <a:pt x="17069" y="0"/>
                    <a:pt x="381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16187" cy="21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78520" y="5958805"/>
            <a:ext cx="534473" cy="647489"/>
          </a:xfrm>
          <a:custGeom>
            <a:avLst/>
            <a:gdLst/>
            <a:ahLst/>
            <a:cxnLst/>
            <a:rect r="r" b="b" t="t" l="l"/>
            <a:pathLst>
              <a:path h="647489" w="534473">
                <a:moveTo>
                  <a:pt x="0" y="0"/>
                </a:moveTo>
                <a:lnTo>
                  <a:pt x="534473" y="0"/>
                </a:lnTo>
                <a:lnTo>
                  <a:pt x="534473" y="647490"/>
                </a:lnTo>
                <a:lnTo>
                  <a:pt x="0" y="64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46229" y="7203718"/>
            <a:ext cx="599054" cy="599054"/>
          </a:xfrm>
          <a:custGeom>
            <a:avLst/>
            <a:gdLst/>
            <a:ahLst/>
            <a:cxnLst/>
            <a:rect r="r" b="b" t="t" l="l"/>
            <a:pathLst>
              <a:path h="599054" w="599054">
                <a:moveTo>
                  <a:pt x="0" y="0"/>
                </a:moveTo>
                <a:lnTo>
                  <a:pt x="599054" y="0"/>
                </a:lnTo>
                <a:lnTo>
                  <a:pt x="599054" y="599054"/>
                </a:lnTo>
                <a:lnTo>
                  <a:pt x="0" y="599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44303" y="5958805"/>
            <a:ext cx="7043697" cy="1047750"/>
          </a:xfrm>
          <a:custGeom>
            <a:avLst/>
            <a:gdLst/>
            <a:ahLst/>
            <a:cxnLst/>
            <a:rect r="r" b="b" t="t" l="l"/>
            <a:pathLst>
              <a:path h="1047750" w="7043697">
                <a:moveTo>
                  <a:pt x="0" y="0"/>
                </a:moveTo>
                <a:lnTo>
                  <a:pt x="7043697" y="0"/>
                </a:lnTo>
                <a:lnTo>
                  <a:pt x="7043697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80453" y="7278897"/>
            <a:ext cx="7907547" cy="1047750"/>
          </a:xfrm>
          <a:custGeom>
            <a:avLst/>
            <a:gdLst/>
            <a:ahLst/>
            <a:cxnLst/>
            <a:rect r="r" b="b" t="t" l="l"/>
            <a:pathLst>
              <a:path h="1047750" w="7907547">
                <a:moveTo>
                  <a:pt x="0" y="0"/>
                </a:moveTo>
                <a:lnTo>
                  <a:pt x="7907547" y="0"/>
                </a:lnTo>
                <a:lnTo>
                  <a:pt x="7907547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8520" y="8490324"/>
            <a:ext cx="496208" cy="492600"/>
          </a:xfrm>
          <a:custGeom>
            <a:avLst/>
            <a:gdLst/>
            <a:ahLst/>
            <a:cxnLst/>
            <a:rect r="r" b="b" t="t" l="l"/>
            <a:pathLst>
              <a:path h="492600" w="496208">
                <a:moveTo>
                  <a:pt x="0" y="0"/>
                </a:moveTo>
                <a:lnTo>
                  <a:pt x="496208" y="0"/>
                </a:lnTo>
                <a:lnTo>
                  <a:pt x="496208" y="492600"/>
                </a:lnTo>
                <a:lnTo>
                  <a:pt x="0" y="492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Fuentes de datos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52348"/>
            <a:ext cx="1236831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Muestra la ubicación geográfica de las paradas de colectivo de la Ciudad de Buenos Aires.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9584" y="6071430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7.000 registros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59584" y="8382614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columnas vienen con los tipos de datos correctos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23427" y="2586600"/>
            <a:ext cx="664573" cy="11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4"/>
              </a:lnSpc>
            </a:pPr>
            <a:r>
              <a:rPr lang="en-US" sz="64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2002599"/>
            <a:ext cx="3992355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Paradas de Colectivo.csv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59584" y="7130370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características aportan valor al estudio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83738" y="4900126"/>
            <a:ext cx="9299815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044420" y="4378450"/>
            <a:ext cx="1043351" cy="10433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92311" y="4378450"/>
            <a:ext cx="1043351" cy="10433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0202" y="4378450"/>
            <a:ext cx="1043351" cy="10433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44420" y="7983097"/>
            <a:ext cx="4028926" cy="1275203"/>
            <a:chOff x="0" y="0"/>
            <a:chExt cx="624186" cy="1975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4186" cy="197562"/>
            </a:xfrm>
            <a:custGeom>
              <a:avLst/>
              <a:gdLst/>
              <a:ahLst/>
              <a:cxnLst/>
              <a:rect r="r" b="b" t="t" l="l"/>
              <a:pathLst>
                <a:path h="197562" w="624186">
                  <a:moveTo>
                    <a:pt x="30745" y="0"/>
                  </a:moveTo>
                  <a:lnTo>
                    <a:pt x="593441" y="0"/>
                  </a:lnTo>
                  <a:cubicBezTo>
                    <a:pt x="610421" y="0"/>
                    <a:pt x="624186" y="13765"/>
                    <a:pt x="624186" y="30745"/>
                  </a:cubicBezTo>
                  <a:lnTo>
                    <a:pt x="624186" y="166817"/>
                  </a:lnTo>
                  <a:cubicBezTo>
                    <a:pt x="624186" y="183797"/>
                    <a:pt x="610421" y="197562"/>
                    <a:pt x="593441" y="197562"/>
                  </a:cubicBezTo>
                  <a:lnTo>
                    <a:pt x="30745" y="197562"/>
                  </a:lnTo>
                  <a:cubicBezTo>
                    <a:pt x="13765" y="197562"/>
                    <a:pt x="0" y="183797"/>
                    <a:pt x="0" y="166817"/>
                  </a:cubicBezTo>
                  <a:lnTo>
                    <a:pt x="0" y="30745"/>
                  </a:lnTo>
                  <a:cubicBezTo>
                    <a:pt x="0" y="13765"/>
                    <a:pt x="13765" y="0"/>
                    <a:pt x="3074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8185" r="0" b="-1206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692311" y="7983097"/>
            <a:ext cx="4028926" cy="1275517"/>
            <a:chOff x="0" y="0"/>
            <a:chExt cx="624186" cy="1976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4186" cy="197611"/>
            </a:xfrm>
            <a:custGeom>
              <a:avLst/>
              <a:gdLst/>
              <a:ahLst/>
              <a:cxnLst/>
              <a:rect r="r" b="b" t="t" l="l"/>
              <a:pathLst>
                <a:path h="197611" w="624186">
                  <a:moveTo>
                    <a:pt x="30745" y="0"/>
                  </a:moveTo>
                  <a:lnTo>
                    <a:pt x="593441" y="0"/>
                  </a:lnTo>
                  <a:cubicBezTo>
                    <a:pt x="610421" y="0"/>
                    <a:pt x="624186" y="13765"/>
                    <a:pt x="624186" y="30745"/>
                  </a:cubicBezTo>
                  <a:lnTo>
                    <a:pt x="624186" y="166866"/>
                  </a:lnTo>
                  <a:cubicBezTo>
                    <a:pt x="624186" y="183846"/>
                    <a:pt x="610421" y="197611"/>
                    <a:pt x="593441" y="197611"/>
                  </a:cubicBezTo>
                  <a:lnTo>
                    <a:pt x="30745" y="197611"/>
                  </a:lnTo>
                  <a:cubicBezTo>
                    <a:pt x="13765" y="197611"/>
                    <a:pt x="0" y="183846"/>
                    <a:pt x="0" y="166866"/>
                  </a:cubicBezTo>
                  <a:lnTo>
                    <a:pt x="0" y="30745"/>
                  </a:lnTo>
                  <a:cubicBezTo>
                    <a:pt x="0" y="13765"/>
                    <a:pt x="13765" y="0"/>
                    <a:pt x="3074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5222" r="0" b="-5522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340202" y="7983097"/>
            <a:ext cx="4092687" cy="1275831"/>
            <a:chOff x="0" y="0"/>
            <a:chExt cx="634064" cy="197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4064" cy="197660"/>
            </a:xfrm>
            <a:custGeom>
              <a:avLst/>
              <a:gdLst/>
              <a:ahLst/>
              <a:cxnLst/>
              <a:rect r="r" b="b" t="t" l="l"/>
              <a:pathLst>
                <a:path h="197660" w="634064">
                  <a:moveTo>
                    <a:pt x="30266" y="0"/>
                  </a:moveTo>
                  <a:lnTo>
                    <a:pt x="603798" y="0"/>
                  </a:lnTo>
                  <a:cubicBezTo>
                    <a:pt x="620514" y="0"/>
                    <a:pt x="634064" y="13551"/>
                    <a:pt x="634064" y="30266"/>
                  </a:cubicBezTo>
                  <a:lnTo>
                    <a:pt x="634064" y="167393"/>
                  </a:lnTo>
                  <a:cubicBezTo>
                    <a:pt x="634064" y="175420"/>
                    <a:pt x="630875" y="183119"/>
                    <a:pt x="625199" y="188795"/>
                  </a:cubicBezTo>
                  <a:cubicBezTo>
                    <a:pt x="619523" y="194471"/>
                    <a:pt x="611825" y="197660"/>
                    <a:pt x="603798" y="197660"/>
                  </a:cubicBezTo>
                  <a:lnTo>
                    <a:pt x="30266" y="197660"/>
                  </a:lnTo>
                  <a:cubicBezTo>
                    <a:pt x="13551" y="197660"/>
                    <a:pt x="0" y="184109"/>
                    <a:pt x="0" y="167393"/>
                  </a:cubicBezTo>
                  <a:lnTo>
                    <a:pt x="0" y="30266"/>
                  </a:lnTo>
                  <a:cubicBezTo>
                    <a:pt x="0" y="13551"/>
                    <a:pt x="13551" y="0"/>
                    <a:pt x="3026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6993" r="0" b="-3264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4371201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44420" y="5633649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LIMPIEZA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9019092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3666983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044420" y="5986024"/>
            <a:ext cx="4028926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Conversión de tipos de datos, manejo de nulos y estandarización de nombres de columnas.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92311" y="5682162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ANÁLISIS DE CARACTERÍSTICAS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92311" y="6034538"/>
            <a:ext cx="4028926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Análisis de variables univariado y bivariado. Se obtiene una comprensión más profunda de los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03962" y="5682162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FILTRADO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03962" y="6034538"/>
            <a:ext cx="4028926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Se seleccionan los datos relevantes para el estudio (viajes en colectivo)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8044" y="2692917"/>
            <a:ext cx="6547779" cy="6565383"/>
            <a:chOff x="0" y="0"/>
            <a:chExt cx="1014422" cy="1017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4422" cy="1017150"/>
            </a:xfrm>
            <a:custGeom>
              <a:avLst/>
              <a:gdLst/>
              <a:ahLst/>
              <a:cxnLst/>
              <a:rect r="r" b="b" t="t" l="l"/>
              <a:pathLst>
                <a:path h="1017150" w="1014422">
                  <a:moveTo>
                    <a:pt x="18918" y="0"/>
                  </a:moveTo>
                  <a:lnTo>
                    <a:pt x="995504" y="0"/>
                  </a:lnTo>
                  <a:cubicBezTo>
                    <a:pt x="1005953" y="0"/>
                    <a:pt x="1014422" y="8470"/>
                    <a:pt x="1014422" y="18918"/>
                  </a:cubicBezTo>
                  <a:lnTo>
                    <a:pt x="1014422" y="998232"/>
                  </a:lnTo>
                  <a:cubicBezTo>
                    <a:pt x="1014422" y="1008680"/>
                    <a:pt x="1005953" y="1017150"/>
                    <a:pt x="995504" y="1017150"/>
                  </a:cubicBezTo>
                  <a:lnTo>
                    <a:pt x="18918" y="1017150"/>
                  </a:lnTo>
                  <a:cubicBezTo>
                    <a:pt x="8470" y="1017150"/>
                    <a:pt x="0" y="1008680"/>
                    <a:pt x="0" y="998232"/>
                  </a:cubicBezTo>
                  <a:lnTo>
                    <a:pt x="0" y="18918"/>
                  </a:lnTo>
                  <a:cubicBezTo>
                    <a:pt x="0" y="8470"/>
                    <a:pt x="8470" y="0"/>
                    <a:pt x="1891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09" r="0" b="-39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4151" y="3141221"/>
            <a:ext cx="12041212" cy="5132566"/>
          </a:xfrm>
          <a:custGeom>
            <a:avLst/>
            <a:gdLst/>
            <a:ahLst/>
            <a:cxnLst/>
            <a:rect r="r" b="b" t="t" l="l"/>
            <a:pathLst>
              <a:path h="5132566" w="12041212">
                <a:moveTo>
                  <a:pt x="0" y="0"/>
                </a:moveTo>
                <a:lnTo>
                  <a:pt x="12041212" y="0"/>
                </a:lnTo>
                <a:lnTo>
                  <a:pt x="12041212" y="5132567"/>
                </a:lnTo>
                <a:lnTo>
                  <a:pt x="0" y="5132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1312" y="2401933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16186" y="4793653"/>
            <a:ext cx="4643114" cy="665701"/>
            <a:chOff x="0" y="0"/>
            <a:chExt cx="1222878" cy="175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16186" y="5578332"/>
            <a:ext cx="4643114" cy="1242856"/>
            <a:chOff x="0" y="0"/>
            <a:chExt cx="1222878" cy="3273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172958" y="4924656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TOP 10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597136" y="4793653"/>
            <a:ext cx="665798" cy="66579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74419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los barrios y comunas con mayor cantidad de paradas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34140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DAGrGPmLang</dc:identifier>
  <dcterms:modified xsi:type="dcterms:W3CDTF">2011-08-01T06:04:30Z</dcterms:modified>
  <cp:revision>1</cp:revision>
  <dc:title>Mobilidad Urbana - Grupo 06</dc:title>
</cp:coreProperties>
</file>